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4" r:id="rId2"/>
    <p:sldId id="285" r:id="rId3"/>
    <p:sldId id="305" r:id="rId4"/>
    <p:sldId id="286" r:id="rId5"/>
    <p:sldId id="284" r:id="rId6"/>
    <p:sldId id="287" r:id="rId7"/>
    <p:sldId id="297" r:id="rId8"/>
    <p:sldId id="288" r:id="rId9"/>
    <p:sldId id="298" r:id="rId10"/>
    <p:sldId id="289" r:id="rId11"/>
    <p:sldId id="302" r:id="rId12"/>
    <p:sldId id="304" r:id="rId13"/>
    <p:sldId id="303" r:id="rId14"/>
    <p:sldId id="299" r:id="rId15"/>
    <p:sldId id="296" r:id="rId16"/>
    <p:sldId id="290" r:id="rId17"/>
    <p:sldId id="292" r:id="rId18"/>
    <p:sldId id="294" r:id="rId19"/>
    <p:sldId id="293" r:id="rId20"/>
    <p:sldId id="295" r:id="rId21"/>
    <p:sldId id="300" r:id="rId22"/>
    <p:sldId id="30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4"/>
    <p:restoredTop sz="75412" autoAdjust="0"/>
  </p:normalViewPr>
  <p:slideViewPr>
    <p:cSldViewPr>
      <p:cViewPr>
        <p:scale>
          <a:sx n="140" d="100"/>
          <a:sy n="140" d="100"/>
        </p:scale>
        <p:origin x="13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BC05-CC9C-3145-94C9-0356FD22003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E934185D-1658-9640-8B4A-A5346D6457A4}">
      <dgm:prSet phldrT="[Text]"/>
      <dgm:spPr/>
      <dgm:t>
        <a:bodyPr/>
        <a:lstStyle/>
        <a:p>
          <a:r>
            <a:rPr lang="en-US" dirty="0"/>
            <a:t>Sales Data Not in Monthly Payment Format</a:t>
          </a:r>
        </a:p>
      </dgm:t>
    </dgm:pt>
    <dgm:pt modelId="{36FF27EC-DDEB-F549-BCE1-90371413DEA6}" type="parTrans" cxnId="{4150693C-A57F-1E4D-A893-ECCADA453029}">
      <dgm:prSet/>
      <dgm:spPr/>
      <dgm:t>
        <a:bodyPr/>
        <a:lstStyle/>
        <a:p>
          <a:endParaRPr lang="en-US"/>
        </a:p>
      </dgm:t>
    </dgm:pt>
    <dgm:pt modelId="{00949B5C-B187-9144-96E3-887C2E6EBEF7}" type="sibTrans" cxnId="{4150693C-A57F-1E4D-A893-ECCADA453029}">
      <dgm:prSet/>
      <dgm:spPr/>
      <dgm:t>
        <a:bodyPr/>
        <a:lstStyle/>
        <a:p>
          <a:endParaRPr lang="en-US"/>
        </a:p>
      </dgm:t>
    </dgm:pt>
    <dgm:pt modelId="{F9A6C39C-4A5F-DE4F-A0A6-E5C30C9F9068}">
      <dgm:prSet phldrT="[Text]"/>
      <dgm:spPr/>
      <dgm:t>
        <a:bodyPr/>
        <a:lstStyle/>
        <a:p>
          <a:r>
            <a:rPr lang="en-US" dirty="0"/>
            <a:t>Created a function to convert to monthly payment</a:t>
          </a:r>
        </a:p>
      </dgm:t>
    </dgm:pt>
    <dgm:pt modelId="{38B7B7A4-1088-4442-B471-88A727C27E4E}" type="parTrans" cxnId="{9CCC6F07-5E4F-5544-8AFB-052DA3AF31B7}">
      <dgm:prSet/>
      <dgm:spPr/>
      <dgm:t>
        <a:bodyPr/>
        <a:lstStyle/>
        <a:p>
          <a:endParaRPr lang="en-US"/>
        </a:p>
      </dgm:t>
    </dgm:pt>
    <dgm:pt modelId="{F04C968A-DAD2-B043-BE83-F27F80E06BEA}" type="sibTrans" cxnId="{9CCC6F07-5E4F-5544-8AFB-052DA3AF31B7}">
      <dgm:prSet/>
      <dgm:spPr/>
      <dgm:t>
        <a:bodyPr/>
        <a:lstStyle/>
        <a:p>
          <a:endParaRPr lang="en-US"/>
        </a:p>
      </dgm:t>
    </dgm:pt>
    <dgm:pt modelId="{FAE85499-1E08-4B4A-AA1B-66CE42A142AB}">
      <dgm:prSet phldrT="[Text]"/>
      <dgm:spPr/>
      <dgm:t>
        <a:bodyPr/>
        <a:lstStyle/>
        <a:p>
          <a:r>
            <a:rPr lang="en-US" dirty="0"/>
            <a:t>Applied the function to each cell</a:t>
          </a:r>
        </a:p>
      </dgm:t>
    </dgm:pt>
    <dgm:pt modelId="{E06902E2-8DAF-C246-AFAE-758A25F94434}" type="parTrans" cxnId="{7FB14F67-9BF6-0240-864B-B1CA0F6F8BC9}">
      <dgm:prSet/>
      <dgm:spPr/>
      <dgm:t>
        <a:bodyPr/>
        <a:lstStyle/>
        <a:p>
          <a:endParaRPr lang="en-US"/>
        </a:p>
      </dgm:t>
    </dgm:pt>
    <dgm:pt modelId="{F8924D2A-A680-0D40-AC39-553223E31B0A}" type="sibTrans" cxnId="{7FB14F67-9BF6-0240-864B-B1CA0F6F8BC9}">
      <dgm:prSet/>
      <dgm:spPr/>
      <dgm:t>
        <a:bodyPr/>
        <a:lstStyle/>
        <a:p>
          <a:endParaRPr lang="en-US"/>
        </a:p>
      </dgm:t>
    </dgm:pt>
    <dgm:pt modelId="{6B0544CA-9A9E-854D-921B-E5911B85D7AC}" type="pres">
      <dgm:prSet presAssocID="{D446BC05-CC9C-3145-94C9-0356FD22003E}" presName="linearFlow" presStyleCnt="0">
        <dgm:presLayoutVars>
          <dgm:resizeHandles val="exact"/>
        </dgm:presLayoutVars>
      </dgm:prSet>
      <dgm:spPr/>
    </dgm:pt>
    <dgm:pt modelId="{05460F78-E9F6-8342-8FA2-EB23D4B0A32A}" type="pres">
      <dgm:prSet presAssocID="{E934185D-1658-9640-8B4A-A5346D6457A4}" presName="node" presStyleLbl="node1" presStyleIdx="0" presStyleCnt="3">
        <dgm:presLayoutVars>
          <dgm:bulletEnabled val="1"/>
        </dgm:presLayoutVars>
      </dgm:prSet>
      <dgm:spPr/>
    </dgm:pt>
    <dgm:pt modelId="{0B70B18E-0C46-C44E-B4F3-79F0F0EE218A}" type="pres">
      <dgm:prSet presAssocID="{00949B5C-B187-9144-96E3-887C2E6EBEF7}" presName="sibTrans" presStyleLbl="sibTrans2D1" presStyleIdx="0" presStyleCnt="2"/>
      <dgm:spPr/>
    </dgm:pt>
    <dgm:pt modelId="{7402F83C-711F-C94D-A115-15A9B477E069}" type="pres">
      <dgm:prSet presAssocID="{00949B5C-B187-9144-96E3-887C2E6EBEF7}" presName="connectorText" presStyleLbl="sibTrans2D1" presStyleIdx="0" presStyleCnt="2"/>
      <dgm:spPr/>
    </dgm:pt>
    <dgm:pt modelId="{031206AD-506B-A54E-ACC5-4FF16745D7CD}" type="pres">
      <dgm:prSet presAssocID="{F9A6C39C-4A5F-DE4F-A0A6-E5C30C9F9068}" presName="node" presStyleLbl="node1" presStyleIdx="1" presStyleCnt="3">
        <dgm:presLayoutVars>
          <dgm:bulletEnabled val="1"/>
        </dgm:presLayoutVars>
      </dgm:prSet>
      <dgm:spPr/>
    </dgm:pt>
    <dgm:pt modelId="{DED6D66E-7BD4-8641-A75F-2FEA00E41983}" type="pres">
      <dgm:prSet presAssocID="{F04C968A-DAD2-B043-BE83-F27F80E06BEA}" presName="sibTrans" presStyleLbl="sibTrans2D1" presStyleIdx="1" presStyleCnt="2"/>
      <dgm:spPr/>
    </dgm:pt>
    <dgm:pt modelId="{D1ED8494-9418-C849-8E2B-B2347726221A}" type="pres">
      <dgm:prSet presAssocID="{F04C968A-DAD2-B043-BE83-F27F80E06BEA}" presName="connectorText" presStyleLbl="sibTrans2D1" presStyleIdx="1" presStyleCnt="2"/>
      <dgm:spPr/>
    </dgm:pt>
    <dgm:pt modelId="{A2FF9C26-7D7F-2849-8F09-9FFA04CF8957}" type="pres">
      <dgm:prSet presAssocID="{FAE85499-1E08-4B4A-AA1B-66CE42A142AB}" presName="node" presStyleLbl="node1" presStyleIdx="2" presStyleCnt="3">
        <dgm:presLayoutVars>
          <dgm:bulletEnabled val="1"/>
        </dgm:presLayoutVars>
      </dgm:prSet>
      <dgm:spPr/>
    </dgm:pt>
  </dgm:ptLst>
  <dgm:cxnLst>
    <dgm:cxn modelId="{9CCC6F07-5E4F-5544-8AFB-052DA3AF31B7}" srcId="{D446BC05-CC9C-3145-94C9-0356FD22003E}" destId="{F9A6C39C-4A5F-DE4F-A0A6-E5C30C9F9068}" srcOrd="1" destOrd="0" parTransId="{38B7B7A4-1088-4442-B471-88A727C27E4E}" sibTransId="{F04C968A-DAD2-B043-BE83-F27F80E06BEA}"/>
    <dgm:cxn modelId="{28E7F00F-54D2-734B-9993-4E62AD202262}" type="presOf" srcId="{F04C968A-DAD2-B043-BE83-F27F80E06BEA}" destId="{D1ED8494-9418-C849-8E2B-B2347726221A}" srcOrd="1" destOrd="0" presId="urn:microsoft.com/office/officeart/2005/8/layout/process2"/>
    <dgm:cxn modelId="{12909D18-39CE-7242-829B-6FE345D3F31F}" type="presOf" srcId="{E934185D-1658-9640-8B4A-A5346D6457A4}" destId="{05460F78-E9F6-8342-8FA2-EB23D4B0A32A}" srcOrd="0" destOrd="0" presId="urn:microsoft.com/office/officeart/2005/8/layout/process2"/>
    <dgm:cxn modelId="{4150693C-A57F-1E4D-A893-ECCADA453029}" srcId="{D446BC05-CC9C-3145-94C9-0356FD22003E}" destId="{E934185D-1658-9640-8B4A-A5346D6457A4}" srcOrd="0" destOrd="0" parTransId="{36FF27EC-DDEB-F549-BCE1-90371413DEA6}" sibTransId="{00949B5C-B187-9144-96E3-887C2E6EBEF7}"/>
    <dgm:cxn modelId="{03B2654A-E77A-8F41-A75B-D6DEC53E7551}" type="presOf" srcId="{00949B5C-B187-9144-96E3-887C2E6EBEF7}" destId="{7402F83C-711F-C94D-A115-15A9B477E069}" srcOrd="1" destOrd="0" presId="urn:microsoft.com/office/officeart/2005/8/layout/process2"/>
    <dgm:cxn modelId="{63F68F4A-F6D8-BB43-A8CC-F6EEB347DE77}" type="presOf" srcId="{D446BC05-CC9C-3145-94C9-0356FD22003E}" destId="{6B0544CA-9A9E-854D-921B-E5911B85D7AC}" srcOrd="0" destOrd="0" presId="urn:microsoft.com/office/officeart/2005/8/layout/process2"/>
    <dgm:cxn modelId="{D055814C-7D05-FB40-8046-752474730ACA}" type="presOf" srcId="{F04C968A-DAD2-B043-BE83-F27F80E06BEA}" destId="{DED6D66E-7BD4-8641-A75F-2FEA00E41983}" srcOrd="0" destOrd="0" presId="urn:microsoft.com/office/officeart/2005/8/layout/process2"/>
    <dgm:cxn modelId="{7FB14F67-9BF6-0240-864B-B1CA0F6F8BC9}" srcId="{D446BC05-CC9C-3145-94C9-0356FD22003E}" destId="{FAE85499-1E08-4B4A-AA1B-66CE42A142AB}" srcOrd="2" destOrd="0" parTransId="{E06902E2-8DAF-C246-AFAE-758A25F94434}" sibTransId="{F8924D2A-A680-0D40-AC39-553223E31B0A}"/>
    <dgm:cxn modelId="{909F6F75-97A0-874F-99A4-0F0F12E9C768}" type="presOf" srcId="{00949B5C-B187-9144-96E3-887C2E6EBEF7}" destId="{0B70B18E-0C46-C44E-B4F3-79F0F0EE218A}" srcOrd="0" destOrd="0" presId="urn:microsoft.com/office/officeart/2005/8/layout/process2"/>
    <dgm:cxn modelId="{57809A7A-68E8-794A-B399-BE2EDAE9BD8D}" type="presOf" srcId="{F9A6C39C-4A5F-DE4F-A0A6-E5C30C9F9068}" destId="{031206AD-506B-A54E-ACC5-4FF16745D7CD}" srcOrd="0" destOrd="0" presId="urn:microsoft.com/office/officeart/2005/8/layout/process2"/>
    <dgm:cxn modelId="{E9A3EDF8-B2CA-F641-BC91-5B8B2402C0DE}" type="presOf" srcId="{FAE85499-1E08-4B4A-AA1B-66CE42A142AB}" destId="{A2FF9C26-7D7F-2849-8F09-9FFA04CF8957}" srcOrd="0" destOrd="0" presId="urn:microsoft.com/office/officeart/2005/8/layout/process2"/>
    <dgm:cxn modelId="{0D224284-F7D6-4F4E-8C45-98441C62FA48}" type="presParOf" srcId="{6B0544CA-9A9E-854D-921B-E5911B85D7AC}" destId="{05460F78-E9F6-8342-8FA2-EB23D4B0A32A}" srcOrd="0" destOrd="0" presId="urn:microsoft.com/office/officeart/2005/8/layout/process2"/>
    <dgm:cxn modelId="{D76606A8-4112-9447-8C6D-95CAF76DD578}" type="presParOf" srcId="{6B0544CA-9A9E-854D-921B-E5911B85D7AC}" destId="{0B70B18E-0C46-C44E-B4F3-79F0F0EE218A}" srcOrd="1" destOrd="0" presId="urn:microsoft.com/office/officeart/2005/8/layout/process2"/>
    <dgm:cxn modelId="{E7581901-5A18-A94B-A256-758C24C42ED6}" type="presParOf" srcId="{0B70B18E-0C46-C44E-B4F3-79F0F0EE218A}" destId="{7402F83C-711F-C94D-A115-15A9B477E069}" srcOrd="0" destOrd="0" presId="urn:microsoft.com/office/officeart/2005/8/layout/process2"/>
    <dgm:cxn modelId="{10A7B493-3804-274A-887F-AC699E433C9A}" type="presParOf" srcId="{6B0544CA-9A9E-854D-921B-E5911B85D7AC}" destId="{031206AD-506B-A54E-ACC5-4FF16745D7CD}" srcOrd="2" destOrd="0" presId="urn:microsoft.com/office/officeart/2005/8/layout/process2"/>
    <dgm:cxn modelId="{CC5E97C1-0021-EE47-894A-2459898174B1}" type="presParOf" srcId="{6B0544CA-9A9E-854D-921B-E5911B85D7AC}" destId="{DED6D66E-7BD4-8641-A75F-2FEA00E41983}" srcOrd="3" destOrd="0" presId="urn:microsoft.com/office/officeart/2005/8/layout/process2"/>
    <dgm:cxn modelId="{D618CB3E-5D78-B14C-8622-627862765FBB}" type="presParOf" srcId="{DED6D66E-7BD4-8641-A75F-2FEA00E41983}" destId="{D1ED8494-9418-C849-8E2B-B2347726221A}" srcOrd="0" destOrd="0" presId="urn:microsoft.com/office/officeart/2005/8/layout/process2"/>
    <dgm:cxn modelId="{E844A462-41FF-5440-A72C-B2A12C225DD6}" type="presParOf" srcId="{6B0544CA-9A9E-854D-921B-E5911B85D7AC}" destId="{A2FF9C26-7D7F-2849-8F09-9FFA04CF89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60F78-E9F6-8342-8FA2-EB23D4B0A32A}">
      <dsp:nvSpPr>
        <dsp:cNvPr id="0" name=""/>
        <dsp:cNvSpPr/>
      </dsp:nvSpPr>
      <dsp:spPr>
        <a:xfrm>
          <a:off x="337853" y="0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Sales Data Not in Monthly Payment Format</a:t>
          </a:r>
        </a:p>
      </dsp:txBody>
      <dsp:txXfrm>
        <a:off x="378042" y="40189"/>
        <a:ext cx="2389504" cy="1291778"/>
      </dsp:txXfrm>
    </dsp:sp>
    <dsp:sp modelId="{0B70B18E-0C46-C44E-B4F3-79F0F0EE218A}">
      <dsp:nvSpPr>
        <dsp:cNvPr id="0" name=""/>
        <dsp:cNvSpPr/>
      </dsp:nvSpPr>
      <dsp:spPr>
        <a:xfrm rot="5400000">
          <a:off x="1315515" y="1406460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1457916"/>
        <a:ext cx="370482" cy="360191"/>
      </dsp:txXfrm>
    </dsp:sp>
    <dsp:sp modelId="{031206AD-506B-A54E-ACC5-4FF16745D7CD}">
      <dsp:nvSpPr>
        <dsp:cNvPr id="0" name=""/>
        <dsp:cNvSpPr/>
      </dsp:nvSpPr>
      <dsp:spPr>
        <a:xfrm>
          <a:off x="337853" y="2058235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Created a function to convert to monthly payment</a:t>
          </a:r>
        </a:p>
      </dsp:txBody>
      <dsp:txXfrm>
        <a:off x="378042" y="2098424"/>
        <a:ext cx="2389504" cy="1291778"/>
      </dsp:txXfrm>
    </dsp:sp>
    <dsp:sp modelId="{DED6D66E-7BD4-8641-A75F-2FEA00E41983}">
      <dsp:nvSpPr>
        <dsp:cNvPr id="0" name=""/>
        <dsp:cNvSpPr/>
      </dsp:nvSpPr>
      <dsp:spPr>
        <a:xfrm rot="5400000">
          <a:off x="1315515" y="3464696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3516152"/>
        <a:ext cx="370482" cy="360191"/>
      </dsp:txXfrm>
    </dsp:sp>
    <dsp:sp modelId="{A2FF9C26-7D7F-2849-8F09-9FFA04CF8957}">
      <dsp:nvSpPr>
        <dsp:cNvPr id="0" name=""/>
        <dsp:cNvSpPr/>
      </dsp:nvSpPr>
      <dsp:spPr>
        <a:xfrm>
          <a:off x="337853" y="4116471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Applied the function to each cell</a:t>
          </a:r>
        </a:p>
      </dsp:txBody>
      <dsp:txXfrm>
        <a:off x="378042" y="4156660"/>
        <a:ext cx="2389504" cy="1291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Sales Price to Monthly Payment conversion, payments are based on 4% interest rate and 30 year term</a:t>
            </a:r>
          </a:p>
          <a:p>
            <a:r>
              <a:rPr lang="en-US" dirty="0"/>
              <a:t>Monthly payment comparison does not factor down payment, property taxes, home maintenance </a:t>
            </a:r>
          </a:p>
          <a:p>
            <a:r>
              <a:rPr lang="en-US"/>
              <a:t>Population used does not reflect rural or suburban area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7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06D1-BB6D-7744-8F8C-E67BE7CE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4048291" y="925150"/>
            <a:ext cx="483997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BDF0-3418-6346-8F5C-C1205AF8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4149021" y="3750989"/>
            <a:ext cx="4638509" cy="27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Average house price was converted to mortgage payments using a function to compare buying versus renting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E8597A2-1049-8F4C-86CC-6178482E9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52" y="1400041"/>
            <a:ext cx="4051488" cy="13045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DAB2-1839-A74E-8F7A-6AA83455B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12974"/>
          <a:stretch/>
        </p:blipFill>
        <p:spPr>
          <a:xfrm>
            <a:off x="838200" y="3352800"/>
            <a:ext cx="4743039" cy="127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9F742-D312-D148-97A0-1F5AA73C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68" y="5274120"/>
            <a:ext cx="6086190" cy="1297635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F2760D-B4BD-E642-AE6F-F611B01BC6BF}"/>
              </a:ext>
            </a:extLst>
          </p:cNvPr>
          <p:cNvSpPr/>
          <p:nvPr/>
        </p:nvSpPr>
        <p:spPr>
          <a:xfrm>
            <a:off x="2814539" y="2796117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D83FAC9-4C5A-914A-AC96-CAE54E135B68}"/>
              </a:ext>
            </a:extLst>
          </p:cNvPr>
          <p:cNvSpPr/>
          <p:nvPr/>
        </p:nvSpPr>
        <p:spPr>
          <a:xfrm>
            <a:off x="2814539" y="4719908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0181F8B-9690-0442-8F30-8CA39B3B5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505065"/>
              </p:ext>
            </p:extLst>
          </p:nvPr>
        </p:nvGraphicFramePr>
        <p:xfrm>
          <a:off x="6096000" y="1245591"/>
          <a:ext cx="3145589" cy="548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11" name="Content Placeholder 21">
            <a:extLst>
              <a:ext uri="{FF2B5EF4-FFF2-40B4-BE49-F238E27FC236}">
                <a16:creationId xmlns:a16="http://schemas.microsoft.com/office/drawing/2014/main" id="{78BAC238-BF23-D74F-9850-1AD2A186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371600"/>
            <a:ext cx="8585198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791237-02F0-E44B-8ACC-4184161D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0" y="1371600"/>
            <a:ext cx="8679839" cy="49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1CCFBFA0-C190-CD4F-80A8-DC0FBC67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10"/>
          <a:stretch/>
        </p:blipFill>
        <p:spPr>
          <a:xfrm>
            <a:off x="196769" y="1524001"/>
            <a:ext cx="4111551" cy="27034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1FAFD7F-8D7B-9942-A181-7329D2BA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24000"/>
            <a:ext cx="4572000" cy="2703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58E7AE-C3CB-9543-8A52-66F90EFB0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419600"/>
            <a:ext cx="7848600" cy="1920526"/>
          </a:xfrm>
        </p:spPr>
        <p:txBody>
          <a:bodyPr/>
          <a:lstStyle/>
          <a:p>
            <a:r>
              <a:rPr lang="en-US" sz="18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Sales Price to Monthly Payment conversion, payments are based on 4% interest rate and 30 year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Monthly payment comparison does not factor down payment, property taxes, home maintenance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Population used does not reflect rural or suburban area  </a:t>
            </a:r>
          </a:p>
        </p:txBody>
      </p:sp>
    </p:spTree>
    <p:extLst>
      <p:ext uri="{BB962C8B-B14F-4D97-AF65-F5344CB8AC3E}">
        <p14:creationId xmlns:p14="http://schemas.microsoft.com/office/powerpoint/2010/main" val="322806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C49C9-1B30-9E43-B434-03E18CF2929A}"/>
              </a:ext>
            </a:extLst>
          </p:cNvPr>
          <p:cNvSpPr/>
          <p:nvPr/>
        </p:nvSpPr>
        <p:spPr>
          <a:xfrm>
            <a:off x="4229100" y="1905000"/>
            <a:ext cx="2438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2.98M data points, 58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F57DC-BB60-4C47-8D99-307FD37EBE7A}"/>
              </a:ext>
            </a:extLst>
          </p:cNvPr>
          <p:cNvCxnSpPr>
            <a:stCxn id="10" idx="3"/>
          </p:cNvCxnSpPr>
          <p:nvPr/>
        </p:nvCxnSpPr>
        <p:spPr>
          <a:xfrm>
            <a:off x="2514600" y="2324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95CC53-45B4-3041-AED6-18A2C74E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5" y="5047037"/>
            <a:ext cx="1371600" cy="461665"/>
          </a:xfrm>
        </p:spPr>
        <p:txBody>
          <a:bodyPr/>
          <a:lstStyle/>
          <a:p>
            <a:r>
              <a:rPr lang="en-US" dirty="0"/>
              <a:t>$271,563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F9D8E-7924-1645-A1E6-8EE7804B797F}"/>
              </a:ext>
            </a:extLst>
          </p:cNvPr>
          <p:cNvSpPr txBox="1">
            <a:spLocks/>
          </p:cNvSpPr>
          <p:nvPr/>
        </p:nvSpPr>
        <p:spPr>
          <a:xfrm>
            <a:off x="2277083" y="5060835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$332,724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E3F20F-66A4-B246-8429-471D3BFDF9D7}"/>
              </a:ext>
            </a:extLst>
          </p:cNvPr>
          <p:cNvSpPr txBox="1">
            <a:spLocks/>
          </p:cNvSpPr>
          <p:nvPr/>
        </p:nvSpPr>
        <p:spPr>
          <a:xfrm>
            <a:off x="3941670" y="5060836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$388,880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491F12-6349-9A40-9A05-A0FC65180F47}"/>
              </a:ext>
            </a:extLst>
          </p:cNvPr>
          <p:cNvSpPr txBox="1">
            <a:spLocks/>
          </p:cNvSpPr>
          <p:nvPr/>
        </p:nvSpPr>
        <p:spPr>
          <a:xfrm>
            <a:off x="5638285" y="5066973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$475,325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851A5A-E9AE-CE46-9B04-A3480A632415}"/>
              </a:ext>
            </a:extLst>
          </p:cNvPr>
          <p:cNvSpPr txBox="1">
            <a:spLocks/>
          </p:cNvSpPr>
          <p:nvPr/>
        </p:nvSpPr>
        <p:spPr>
          <a:xfrm>
            <a:off x="7240137" y="5060834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$613,218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D45EEF-7334-C64E-AD1E-906DB5FD0B44}"/>
              </a:ext>
            </a:extLst>
          </p:cNvPr>
          <p:cNvSpPr txBox="1">
            <a:spLocks/>
          </p:cNvSpPr>
          <p:nvPr/>
        </p:nvSpPr>
        <p:spPr>
          <a:xfrm>
            <a:off x="2277083" y="5542292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+$61,161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DBFD96-2858-6A4F-82B5-508F5E53E7C7}"/>
              </a:ext>
            </a:extLst>
          </p:cNvPr>
          <p:cNvSpPr txBox="1">
            <a:spLocks/>
          </p:cNvSpPr>
          <p:nvPr/>
        </p:nvSpPr>
        <p:spPr>
          <a:xfrm>
            <a:off x="3903956" y="5522498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+$56,156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4EAAAD-A951-8744-B95F-CE985E07F9AB}"/>
              </a:ext>
            </a:extLst>
          </p:cNvPr>
          <p:cNvSpPr txBox="1">
            <a:spLocks/>
          </p:cNvSpPr>
          <p:nvPr/>
        </p:nvSpPr>
        <p:spPr>
          <a:xfrm>
            <a:off x="5638285" y="5504301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+$86,445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3BE4D9-0E6B-1F41-8434-6B8B968F1627}"/>
              </a:ext>
            </a:extLst>
          </p:cNvPr>
          <p:cNvSpPr txBox="1">
            <a:spLocks/>
          </p:cNvSpPr>
          <p:nvPr/>
        </p:nvSpPr>
        <p:spPr>
          <a:xfrm>
            <a:off x="7125010" y="5494905"/>
            <a:ext cx="160185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+$137,893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055574-C37A-3443-90E1-9A62B0DE9066}"/>
              </a:ext>
            </a:extLst>
          </p:cNvPr>
          <p:cNvSpPr txBox="1">
            <a:spLocks/>
          </p:cNvSpPr>
          <p:nvPr/>
        </p:nvSpPr>
        <p:spPr>
          <a:xfrm>
            <a:off x="-7961" y="5060833"/>
            <a:ext cx="76996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Avg</a:t>
            </a:r>
            <a:r>
              <a:rPr lang="en-US" dirty="0"/>
              <a:t>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FC033F-BAB7-AF4C-AC4E-37080E503690}"/>
              </a:ext>
            </a:extLst>
          </p:cNvPr>
          <p:cNvSpPr txBox="1">
            <a:spLocks/>
          </p:cNvSpPr>
          <p:nvPr/>
        </p:nvSpPr>
        <p:spPr>
          <a:xfrm>
            <a:off x="884054" y="5542291"/>
            <a:ext cx="13873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Increase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08970"/>
            <a:ext cx="5962650" cy="5962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CFEE6-EBDB-CB43-8FC6-F7A56DC09865}"/>
              </a:ext>
            </a:extLst>
          </p:cNvPr>
          <p:cNvSpPr txBox="1"/>
          <p:nvPr/>
        </p:nvSpPr>
        <p:spPr>
          <a:xfrm>
            <a:off x="865564" y="1548191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 location demographics impact housing prices?</a:t>
            </a:r>
            <a:endParaRPr lang="en-US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E7EBA-CFC2-354A-9918-38CA0FC64CBA}"/>
              </a:ext>
            </a:extLst>
          </p:cNvPr>
          <p:cNvSpPr txBox="1"/>
          <p:nvPr/>
        </p:nvSpPr>
        <p:spPr>
          <a:xfrm>
            <a:off x="4482798" y="1548191"/>
            <a:ext cx="312277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is the impact of weather and/or environmental factors on housing prices? </a:t>
            </a:r>
            <a:endParaRPr 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6C5F-F029-4B4F-9762-E1F717D9F67A}"/>
              </a:ext>
            </a:extLst>
          </p:cNvPr>
          <p:cNvSpPr txBox="1"/>
          <p:nvPr/>
        </p:nvSpPr>
        <p:spPr>
          <a:xfrm>
            <a:off x="914400" y="4809550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Does it make more financial sense to rent or buy in a given city?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20887-200D-EA4B-8403-AA4493B64EEF}"/>
              </a:ext>
            </a:extLst>
          </p:cNvPr>
          <p:cNvSpPr txBox="1"/>
          <p:nvPr/>
        </p:nvSpPr>
        <p:spPr>
          <a:xfrm>
            <a:off x="4861848" y="4948049"/>
            <a:ext cx="258937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does the layout of a house impact the price?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051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910BE7-A195-AE4F-855C-5E6FCEA3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010400" cy="5257806"/>
          </a:xfrm>
        </p:spPr>
      </p:pic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572</Words>
  <Application>Microsoft Macintosh PowerPoint</Application>
  <PresentationFormat>On-screen Show (4:3)</PresentationFormat>
  <Paragraphs>97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Average house price was converted to mortgage payments using a function to compare buying versus renting</vt:lpstr>
      <vt:lpstr>Mortgage payments versus rental payments show if you should buy or rent in a given city</vt:lpstr>
      <vt:lpstr>Mortgage payments versus rental payments show if you should buy or rent in a given city</vt:lpstr>
      <vt:lpstr>Mortgage payments versus rental payments show if you should buy or rent in a given city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most common layouts, as well as the average price per layout</vt:lpstr>
      <vt:lpstr>Heatmaps were used to show the most common layouts, as well as the average price per layout</vt:lpstr>
      <vt:lpstr>Heatmaps were used to show the most common layouts, as well as the average price per layout</vt:lpstr>
      <vt:lpstr>Summary</vt:lpstr>
      <vt:lpstr>Post-Mortem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112</cp:revision>
  <dcterms:created xsi:type="dcterms:W3CDTF">2014-02-19T23:34:34Z</dcterms:created>
  <dcterms:modified xsi:type="dcterms:W3CDTF">2019-04-08T03:18:54Z</dcterms:modified>
</cp:coreProperties>
</file>